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1" r:id="rId2"/>
    <p:sldId id="282" r:id="rId3"/>
    <p:sldId id="28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CA2945-352C-4C0C-9CB6-6DA12A4567FD}">
          <p14:sldIdLst>
            <p14:sldId id="281"/>
            <p14:sldId id="282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4620" autoAdjust="0"/>
  </p:normalViewPr>
  <p:slideViewPr>
    <p:cSldViewPr snapToGrid="0">
      <p:cViewPr varScale="1">
        <p:scale>
          <a:sx n="110" d="100"/>
          <a:sy n="110" d="100"/>
        </p:scale>
        <p:origin x="11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KCKG\Desktop\Copy%20of%20Vesel&#299;bas%20apr&#363;pes%20projekt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explosion val="9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TAUTAS SAIMNIECĪBAS IZAUGSME</c:v>
                </c:pt>
                <c:pt idx="1">
                  <c:v>Cienīgs darbs</c:v>
                </c:pt>
                <c:pt idx="2">
                  <c:v>Stabili pamati tautas ataudzei</c:v>
                </c:pt>
                <c:pt idx="3">
                  <c:v>Kompetenču attīstība</c:v>
                </c:pt>
                <c:pt idx="4">
                  <c:v>Vesels un darbspējīgs cilvēks</c:v>
                </c:pt>
                <c:pt idx="5">
                  <c:v>Cilvēku sadarbība, kultūra un pilsoniskā līdzdalība kā piederības Latvijai pamats</c:v>
                </c:pt>
                <c:pt idx="6">
                  <c:v>IZAUGSMI ATBALSTOŠAS TERITORIJAS</c:v>
                </c:pt>
              </c:strCache>
            </c:strRef>
          </c:cat>
          <c:val>
            <c:numRef>
              <c:f>Sheet1!$F$2:$F$8</c:f>
              <c:numCache>
                <c:formatCode>0.00</c:formatCode>
                <c:ptCount val="7"/>
                <c:pt idx="0">
                  <c:v>5543.024797809916</c:v>
                </c:pt>
                <c:pt idx="1">
                  <c:v>566.40258165861326</c:v>
                </c:pt>
                <c:pt idx="2">
                  <c:v>290.59310988554421</c:v>
                </c:pt>
                <c:pt idx="3">
                  <c:v>168.72413930484174</c:v>
                </c:pt>
                <c:pt idx="4">
                  <c:v>462.87442871696805</c:v>
                </c:pt>
                <c:pt idx="5">
                  <c:v>186.63809540070915</c:v>
                </c:pt>
                <c:pt idx="6">
                  <c:v>4492.06322104029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374642338440846"/>
          <c:y val="0.19648174539650184"/>
          <c:w val="0.33946355015571855"/>
          <c:h val="0.769887540286459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Finansējums RV uzdevumiem,</a:t>
            </a:r>
            <a:r>
              <a:rPr lang="lv-LV" baseline="0"/>
              <a:t> mlj EUR</a:t>
            </a:r>
            <a:endParaRPr lang="lv-LV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3913091977665171E-2"/>
                  <c:y val="-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6992804143401206E-2"/>
                  <c:y val="4.2582641819917718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3913091977665171E-2"/>
                  <c:y val="-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2391364972081322E-2"/>
                  <c:y val="-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Sheet1!$A$12:$A$16</c:f>
              <c:strCache>
                <c:ptCount val="5"/>
                <c:pt idx="0">
                  <c:v>Veselīga un aktīva dzīvesveida paradumu nostiprināšana sabiedrībā</c:v>
                </c:pt>
                <c:pt idx="1">
                  <c:v>Veselības aprūpes pakalpojumu pieejamība</c:v>
                </c:pt>
                <c:pt idx="2">
                  <c:v>Veselības aprūpes pakalpojumu kvalitātes uzlabošana un plānošana</c:v>
                </c:pt>
                <c:pt idx="3">
                  <c:v>Rehabilitācijas pasākumi darbspēju saglabāšanai un atjaunošanai</c:v>
                </c:pt>
                <c:pt idx="4">
                  <c:v>Atkarību izraisošo procesu un vielu lietošanas izplatības ierobežošana</c:v>
                </c:pt>
              </c:strCache>
            </c:strRef>
          </c:cat>
          <c:val>
            <c:numRef>
              <c:f>Sheet1!$F$12:$F$16</c:f>
              <c:numCache>
                <c:formatCode>0.0</c:formatCode>
                <c:ptCount val="5"/>
                <c:pt idx="0">
                  <c:v>92.799800000000005</c:v>
                </c:pt>
                <c:pt idx="1">
                  <c:v>76.834999999999994</c:v>
                </c:pt>
                <c:pt idx="2">
                  <c:v>150.8244</c:v>
                </c:pt>
                <c:pt idx="3">
                  <c:v>103.88332800000001</c:v>
                </c:pt>
                <c:pt idx="4">
                  <c:v>15.153600000000001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0359432"/>
        <c:axId val="300353552"/>
      </c:barChart>
      <c:catAx>
        <c:axId val="3003594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0353552"/>
        <c:crossesAt val="0"/>
        <c:auto val="1"/>
        <c:lblAlgn val="ctr"/>
        <c:lblOffset val="100"/>
        <c:noMultiLvlLbl val="0"/>
      </c:catAx>
      <c:valAx>
        <c:axId val="300353552"/>
        <c:scaling>
          <c:orientation val="minMax"/>
          <c:min val="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300359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Sheet1!$G$34</c:f>
              <c:strCache>
                <c:ptCount val="1"/>
                <c:pt idx="0">
                  <c:v>Finansējums kopā līdz 2018.gadam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Sheet1!$A$35:$A$40</c:f>
              <c:strCache>
                <c:ptCount val="6"/>
                <c:pt idx="0">
                  <c:v>Vesels un darbspējīgs cilvēks</c:v>
                </c:pt>
                <c:pt idx="1">
                  <c:v>Veselīga un aktīva dzīvesveida paradumu nostiprināšana sabiedrībā</c:v>
                </c:pt>
                <c:pt idx="2">
                  <c:v>Veselības aprūpes pakalpojumu pieejamība</c:v>
                </c:pt>
                <c:pt idx="3">
                  <c:v>Veselības aprūpes pakalpojumu kvalitātes uzlabošana un plānošana</c:v>
                </c:pt>
                <c:pt idx="4">
                  <c:v>Rehabilitācijas pasākumi darbspēju saglabāšanai un atjaunošanai</c:v>
                </c:pt>
                <c:pt idx="5">
                  <c:v>Atkarību izraisošo procesu un vielu lietošanas izplatības ierobežošana</c:v>
                </c:pt>
              </c:strCache>
            </c:strRef>
          </c:cat>
          <c:val>
            <c:numRef>
              <c:f>Sheet1!$G$35:$G$40</c:f>
              <c:numCache>
                <c:formatCode>0.0</c:formatCode>
                <c:ptCount val="6"/>
                <c:pt idx="0" formatCode="#,##0">
                  <c:v>1061.9817539999999</c:v>
                </c:pt>
                <c:pt idx="1">
                  <c:v>69.329807000000002</c:v>
                </c:pt>
                <c:pt idx="2">
                  <c:v>389.748266</c:v>
                </c:pt>
                <c:pt idx="3">
                  <c:v>586.68783199999996</c:v>
                </c:pt>
                <c:pt idx="4">
                  <c:v>16.215848999999999</c:v>
                </c:pt>
                <c:pt idx="5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Sheet1!$H$34</c:f>
              <c:strCache>
                <c:ptCount val="1"/>
                <c:pt idx="0">
                  <c:v>ES finansējums līdz 2018.gadam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Sheet1!$A$35:$A$40</c:f>
              <c:strCache>
                <c:ptCount val="6"/>
                <c:pt idx="0">
                  <c:v>Vesels un darbspējīgs cilvēks</c:v>
                </c:pt>
                <c:pt idx="1">
                  <c:v>Veselīga un aktīva dzīvesveida paradumu nostiprināšana sabiedrībā</c:v>
                </c:pt>
                <c:pt idx="2">
                  <c:v>Veselības aprūpes pakalpojumu pieejamība</c:v>
                </c:pt>
                <c:pt idx="3">
                  <c:v>Veselības aprūpes pakalpojumu kvalitātes uzlabošana un plānošana</c:v>
                </c:pt>
                <c:pt idx="4">
                  <c:v>Rehabilitācijas pasākumi darbspēju saglabāšanai un atjaunošanai</c:v>
                </c:pt>
                <c:pt idx="5">
                  <c:v>Atkarību izraisošo procesu un vielu lietošanas izplatības ierobežošana</c:v>
                </c:pt>
              </c:strCache>
            </c:strRef>
          </c:cat>
          <c:val>
            <c:numRef>
              <c:f>Sheet1!$H$35:$H$40</c:f>
              <c:numCache>
                <c:formatCode>0.0</c:formatCode>
                <c:ptCount val="6"/>
                <c:pt idx="0" formatCode="#,##0">
                  <c:v>277.58749999999998</c:v>
                </c:pt>
                <c:pt idx="1">
                  <c:v>49.581336</c:v>
                </c:pt>
                <c:pt idx="2">
                  <c:v>194.36471800000001</c:v>
                </c:pt>
                <c:pt idx="3">
                  <c:v>27.375727000000001</c:v>
                </c:pt>
                <c:pt idx="4">
                  <c:v>6.2657189999999998</c:v>
                </c:pt>
                <c:pt idx="5" formatCode="General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Sheet1!$I$34</c:f>
              <c:strCache>
                <c:ptCount val="1"/>
                <c:pt idx="0">
                  <c:v>VB finansējums līdz 2018.gadam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Sheet1!$A$35:$A$40</c:f>
              <c:strCache>
                <c:ptCount val="6"/>
                <c:pt idx="0">
                  <c:v>Vesels un darbspējīgs cilvēks</c:v>
                </c:pt>
                <c:pt idx="1">
                  <c:v>Veselīga un aktīva dzīvesveida paradumu nostiprināšana sabiedrībā</c:v>
                </c:pt>
                <c:pt idx="2">
                  <c:v>Veselības aprūpes pakalpojumu pieejamība</c:v>
                </c:pt>
                <c:pt idx="3">
                  <c:v>Veselības aprūpes pakalpojumu kvalitātes uzlabošana un plānošana</c:v>
                </c:pt>
                <c:pt idx="4">
                  <c:v>Rehabilitācijas pasākumi darbspēju saglabāšanai un atjaunošanai</c:v>
                </c:pt>
                <c:pt idx="5">
                  <c:v>Atkarību izraisošo procesu un vielu lietošanas izplatības ierobežošana</c:v>
                </c:pt>
              </c:strCache>
            </c:strRef>
          </c:cat>
          <c:val>
            <c:numRef>
              <c:f>Sheet1!$I$35:$I$40</c:f>
              <c:numCache>
                <c:formatCode>0.0</c:formatCode>
                <c:ptCount val="6"/>
                <c:pt idx="0">
                  <c:v>823.18655799999999</c:v>
                </c:pt>
                <c:pt idx="1">
                  <c:v>22.252390999999999</c:v>
                </c:pt>
                <c:pt idx="2">
                  <c:v>226.964403</c:v>
                </c:pt>
                <c:pt idx="3">
                  <c:v>563.41026499999998</c:v>
                </c:pt>
                <c:pt idx="4">
                  <c:v>10.559499000000001</c:v>
                </c:pt>
                <c:pt idx="5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axId val="300361000"/>
        <c:axId val="300357080"/>
      </c:barChart>
      <c:catAx>
        <c:axId val="3003610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0357080"/>
        <c:crosses val="autoZero"/>
        <c:auto val="1"/>
        <c:lblAlgn val="ctr"/>
        <c:lblOffset val="100"/>
        <c:noMultiLvlLbl val="0"/>
      </c:catAx>
      <c:valAx>
        <c:axId val="3003570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0361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151326739645346E-2"/>
          <c:y val="0.87113889254419419"/>
          <c:w val="0.89999993087771823"/>
          <c:h val="0.113205281452124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Nacionālais finansējums 2014-2018, mlj EUR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>
        <c:manualLayout>
          <c:layoutTarget val="inner"/>
          <c:xMode val="edge"/>
          <c:yMode val="edge"/>
          <c:x val="7.360688052139433E-2"/>
          <c:y val="0.25554443186086401"/>
          <c:w val="0.53608703578509198"/>
          <c:h val="0.5375496103295168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4"/>
              <c:layout>
                <c:manualLayout>
                  <c:x val="-1.0230602482396104E-2"/>
                  <c:y val="-2.148864550054483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629F062-1002-4483-95FD-A7D30053F0A6}" type="VALUE">
                      <a:rPr lang="en-US" sz="1100" b="1" dirty="0">
                        <a:solidFill>
                          <a:schemeClr val="tx1"/>
                        </a:solidFill>
                      </a:rPr>
                      <a:pPr>
                        <a:defRPr sz="11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sz="1100" b="1" baseline="0" dirty="0">
                        <a:solidFill>
                          <a:schemeClr val="tx1"/>
                        </a:solidFill>
                      </a:rPr>
                      <a:t>; </a:t>
                    </a:r>
                    <a:fld id="{E199B609-DF97-4CD3-BB0A-4E1DDA5BE1EB}" type="PERCENTAGE">
                      <a:rPr lang="en-US" sz="1100" b="1" baseline="0" dirty="0">
                        <a:solidFill>
                          <a:schemeClr val="tx1"/>
                        </a:solidFill>
                      </a:rPr>
                      <a:pPr>
                        <a:defRPr sz="1100" b="1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z="1100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TAUTAS SAIMNIECĪBAS IZAUGSME</c:v>
                </c:pt>
                <c:pt idx="1">
                  <c:v>Cienīgs darbs</c:v>
                </c:pt>
                <c:pt idx="2">
                  <c:v>Stabili pamati tautas ataudzei</c:v>
                </c:pt>
                <c:pt idx="3">
                  <c:v>Kompetenču attīstība</c:v>
                </c:pt>
                <c:pt idx="4">
                  <c:v>Vesels un darbspējīgs cilvēks</c:v>
                </c:pt>
                <c:pt idx="5">
                  <c:v>Cilvēku sadarbība, kultūra un pilsoniskā līdzdalība kā piederības Latvijai pamats</c:v>
                </c:pt>
                <c:pt idx="6">
                  <c:v>IZAUGSMI ATBALSTOŠAS TERITORIJAS</c:v>
                </c:pt>
              </c:strCache>
            </c:strRef>
          </c:cat>
          <c:val>
            <c:numRef>
              <c:f>Sheet1!$K$2:$K$8</c:f>
              <c:numCache>
                <c:formatCode>0.0</c:formatCode>
                <c:ptCount val="7"/>
                <c:pt idx="0">
                  <c:v>1325.8501389999999</c:v>
                </c:pt>
                <c:pt idx="1">
                  <c:v>628.59481500000004</c:v>
                </c:pt>
                <c:pt idx="2">
                  <c:v>114.457123</c:v>
                </c:pt>
                <c:pt idx="3">
                  <c:v>65.606205000000003</c:v>
                </c:pt>
                <c:pt idx="4">
                  <c:v>832.43696799999998</c:v>
                </c:pt>
                <c:pt idx="5">
                  <c:v>81.424323999999999</c:v>
                </c:pt>
                <c:pt idx="6">
                  <c:v>1565.102513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Veiktie maksājumi, milj. eur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Veiktie maksājumi, milj. eur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5555555555555297E-3"/>
                  <c:y val="-2.58498990283752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D37-4892-964A-9A0A4E9572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\ ##0.00\ 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'14-20_ESfondi_NACE_86'!$V$6:$Z$6</c:f>
              <c:strCache>
                <c:ptCount val="5"/>
                <c:pt idx="0">
                  <c:v>ES fondu finansējums</c:v>
                </c:pt>
                <c:pt idx="1">
                  <c:v>Valsts budžeta finansējums</c:v>
                </c:pt>
                <c:pt idx="2">
                  <c:v>Pašvaldības finansējums</c:v>
                </c:pt>
                <c:pt idx="3">
                  <c:v>Cits publiskais finansējums</c:v>
                </c:pt>
                <c:pt idx="4">
                  <c:v>Privātās attiecināmās izmaksas</c:v>
                </c:pt>
              </c:strCache>
            </c:strRef>
          </c:cat>
          <c:val>
            <c:numRef>
              <c:f>'14-20_ESfondi_NACE_86'!$V$7:$Z$7</c:f>
              <c:numCache>
                <c:formatCode>#,##0.00,,</c:formatCode>
                <c:ptCount val="5"/>
                <c:pt idx="0">
                  <c:v>2377653.2999999993</c:v>
                </c:pt>
                <c:pt idx="1">
                  <c:v>253976.99999999991</c:v>
                </c:pt>
                <c:pt idx="2">
                  <c:v>65966.710000000006</c:v>
                </c:pt>
                <c:pt idx="3">
                  <c:v>6551.59</c:v>
                </c:pt>
                <c:pt idx="4">
                  <c:v>136395.74000000002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37-4892-964A-9A0A4E957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786880"/>
        <c:axId val="226785704"/>
      </c:barChart>
      <c:catAx>
        <c:axId val="22678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26785704"/>
        <c:crossesAt val="0"/>
        <c:auto val="1"/>
        <c:lblAlgn val="ctr"/>
        <c:lblOffset val="100"/>
        <c:noMultiLvlLbl val="0"/>
      </c:catAx>
      <c:valAx>
        <c:axId val="226785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;[Red]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2678688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4504502557633336E-2"/>
                <c:y val="0.3954665267069583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lv-LV"/>
                    <a:t>Milj.</a:t>
                  </a:r>
                  <a:r>
                    <a:rPr lang="lv-LV" baseline="0"/>
                    <a:t> eur</a:t>
                  </a:r>
                  <a:endParaRPr lang="lv-LV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322F3-E208-4511-91C5-8A3803834D61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79018-B73B-49FF-868E-606C379D003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120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xmlns="" id="{98CCA107-C11A-4D82-BB2D-216BC30899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xmlns="" id="{3A871249-6DBB-4D52-A75B-6E6B5AA884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xmlns="" id="{00B15F03-B73F-4884-A443-30EE500715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7DE60C3-64A2-4192-A743-3F4EEBF32FB6}" type="slidenum">
              <a:rPr lang="lv-LV" altLang="lv-LV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00480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979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300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6281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80606157-BFA4-430C-B6BA-96AF299C05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9FFA263D-F8AD-4641-99EF-0523EBD3110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5562D4A-7D0F-49FA-BFF1-194089733CC9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2554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098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662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238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685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4733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653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82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858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99448-957E-435A-AC76-C197D92BBC09}" type="datetimeFigureOut">
              <a:rPr lang="lv-LV" smtClean="0"/>
              <a:t>10.04.2019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F4BD7-3C43-4A60-B027-58BE5C20F62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574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NAP2020 plānotais finansējums veselības jomai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431166"/>
              </p:ext>
            </p:extLst>
          </p:nvPr>
        </p:nvGraphicFramePr>
        <p:xfrm>
          <a:off x="269333" y="2723648"/>
          <a:ext cx="4502330" cy="3507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3894" y="1612753"/>
            <a:ext cx="8469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chemeClr val="accent1">
                    <a:lumMod val="75000"/>
                  </a:schemeClr>
                </a:solidFill>
              </a:rPr>
              <a:t>Vesels un darbspējīgs cilvēks</a:t>
            </a:r>
          </a:p>
          <a:p>
            <a:r>
              <a:rPr lang="lv-LV" dirty="0" smtClean="0"/>
              <a:t>Mērķis – Veicinot veselīgu dzīvesveidu, uzlabojot plānošanu un koordinēšanu veselības aprūpes sistēmā, kā arī ambulatorās veselības aprūpes kvalitāti un pieejamību, </a:t>
            </a:r>
            <a:r>
              <a:rPr lang="lv-LV" b="1" dirty="0" smtClean="0"/>
              <a:t>mazināt hronisko slimību un ārējo nāves cēloņu riska faktoru izplatību sabiedrībā</a:t>
            </a:r>
            <a:r>
              <a:rPr lang="lv-LV" dirty="0" smtClean="0"/>
              <a:t>, tādā veidā sekmējot iedzīvotāju veselības saglabāšanu un uzlabošanu</a:t>
            </a:r>
            <a:endParaRPr lang="lv-LV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056039"/>
              </p:ext>
            </p:extLst>
          </p:nvPr>
        </p:nvGraphicFramePr>
        <p:xfrm>
          <a:off x="5020238" y="3110403"/>
          <a:ext cx="4123762" cy="273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64458" y="5899769"/>
            <a:ext cx="276197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300" dirty="0" smtClean="0">
                <a:solidFill>
                  <a:srgbClr val="C00000"/>
                </a:solidFill>
              </a:rPr>
              <a:t>Apm. 78% finansējuma no ES fondiem</a:t>
            </a:r>
            <a:endParaRPr lang="lv-LV" sz="1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5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Kartētais/piešķirtais finansējums veselības jomai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107682"/>
              </p:ext>
            </p:extLst>
          </p:nvPr>
        </p:nvGraphicFramePr>
        <p:xfrm>
          <a:off x="4306388" y="2087558"/>
          <a:ext cx="4798423" cy="3766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85217"/>
              </p:ext>
            </p:extLst>
          </p:nvPr>
        </p:nvGraphicFramePr>
        <p:xfrm>
          <a:off x="98039" y="1652772"/>
          <a:ext cx="4212704" cy="420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76800" y="1688088"/>
            <a:ext cx="3790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 smtClean="0">
                <a:solidFill>
                  <a:schemeClr val="bg2">
                    <a:lumMod val="50000"/>
                  </a:schemeClr>
                </a:solidFill>
              </a:rPr>
              <a:t>Finansējums RV uzdevumiem 2014-2018, </a:t>
            </a:r>
            <a:r>
              <a:rPr lang="lv-LV" sz="1400" dirty="0" err="1" smtClean="0">
                <a:solidFill>
                  <a:schemeClr val="bg2">
                    <a:lumMod val="50000"/>
                  </a:schemeClr>
                </a:solidFill>
              </a:rPr>
              <a:t>mlj</a:t>
            </a:r>
            <a:r>
              <a:rPr lang="lv-LV" sz="1400" dirty="0" smtClean="0">
                <a:solidFill>
                  <a:schemeClr val="bg2">
                    <a:lumMod val="50000"/>
                  </a:schemeClr>
                </a:solidFill>
              </a:rPr>
              <a:t> EUR</a:t>
            </a:r>
            <a:endParaRPr lang="lv-LV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0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BE27ADBC-ECB3-4DF9-A600-E6E4568F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lv-LV" altLang="lv-LV" dirty="0"/>
              <a:t>2014-2020 plānošanas perioda ES fondu projekti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3A2026-FEB0-4100-B1C4-AA7E1A59D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4882896"/>
            <a:ext cx="8071104" cy="13401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1600" dirty="0"/>
              <a:t>Kritērijs - projekti, kuros projektu iesniedzējs darbojas vai projekta mērķis ir saistīts ar </a:t>
            </a:r>
            <a:r>
              <a:rPr lang="lv-LV" altLang="lv-LV" sz="1600" dirty="0">
                <a:solidFill>
                  <a:srgbClr val="C00000"/>
                </a:solidFill>
              </a:rPr>
              <a:t>veselības aprūpes </a:t>
            </a:r>
            <a:r>
              <a:rPr lang="lv-LV" altLang="lv-LV" sz="1600" dirty="0"/>
              <a:t>nozari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1600" dirty="0"/>
              <a:t> </a:t>
            </a:r>
            <a:r>
              <a:rPr lang="lv-LV" altLang="lv-LV" sz="1600" dirty="0">
                <a:solidFill>
                  <a:srgbClr val="C00000"/>
                </a:solidFill>
              </a:rPr>
              <a:t>55</a:t>
            </a:r>
            <a:r>
              <a:rPr lang="lv-LV" altLang="lv-LV" sz="1600" dirty="0"/>
              <a:t> projekti ar kopējām attiecināmām izmaksām </a:t>
            </a:r>
            <a:r>
              <a:rPr lang="lv-LV" altLang="lv-LV" sz="1600" dirty="0">
                <a:solidFill>
                  <a:srgbClr val="C00000"/>
                </a:solidFill>
              </a:rPr>
              <a:t>206 304 228 </a:t>
            </a:r>
            <a:r>
              <a:rPr lang="lv-LV" altLang="lv-LV" sz="1600" dirty="0"/>
              <a:t>eiro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1600" dirty="0"/>
              <a:t>Veikti maksājumi </a:t>
            </a:r>
            <a:r>
              <a:rPr lang="lv-LV" altLang="lv-LV" sz="1600" dirty="0">
                <a:solidFill>
                  <a:srgbClr val="C00000"/>
                </a:solidFill>
              </a:rPr>
              <a:t>31</a:t>
            </a:r>
            <a:r>
              <a:rPr lang="lv-LV" altLang="lv-LV" sz="1600" dirty="0"/>
              <a:t> projektā par kopējo summu </a:t>
            </a:r>
            <a:r>
              <a:rPr lang="lv-LV" altLang="lv-LV" sz="1600" dirty="0">
                <a:solidFill>
                  <a:srgbClr val="C00000"/>
                </a:solidFill>
              </a:rPr>
              <a:t>2 840 544</a:t>
            </a:r>
            <a:r>
              <a:rPr lang="lv-LV" altLang="lv-LV" sz="1600" dirty="0"/>
              <a:t> eiro</a:t>
            </a:r>
          </a:p>
          <a:p>
            <a:pPr marL="342900" indent="-342900"/>
            <a:endParaRPr lang="lv-LV" altLang="lv-LV" dirty="0"/>
          </a:p>
        </p:txBody>
      </p:sp>
      <p:sp>
        <p:nvSpPr>
          <p:cNvPr id="15364" name="Text Placeholder 3">
            <a:extLst>
              <a:ext uri="{FF2B5EF4-FFF2-40B4-BE49-F238E27FC236}">
                <a16:creationId xmlns:a16="http://schemas.microsoft.com/office/drawing/2014/main" xmlns="" id="{43450C08-E19E-4A75-AF63-A6DDA19197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 dirty="0"/>
          </a:p>
        </p:txBody>
      </p:sp>
      <p:sp>
        <p:nvSpPr>
          <p:cNvPr id="15365" name="Text Placeholder 4">
            <a:extLst>
              <a:ext uri="{FF2B5EF4-FFF2-40B4-BE49-F238E27FC236}">
                <a16:creationId xmlns:a16="http://schemas.microsoft.com/office/drawing/2014/main" xmlns="" id="{B336F176-7BAB-46C3-8293-497FD021BA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xmlns="" id="{DD99341F-DE80-4038-84F4-842D522D7DC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DCD633A-DF03-48FB-896E-5C9973F63E82}" type="slidenum">
              <a:rPr lang="en-US" altLang="lv-LV"/>
              <a:pPr/>
              <a:t>3</a:t>
            </a:fld>
            <a:endParaRPr lang="en-US" altLang="lv-LV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62F8BF84-2C81-485C-A14F-A044B58852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975937"/>
              </p:ext>
            </p:extLst>
          </p:nvPr>
        </p:nvGraphicFramePr>
        <p:xfrm>
          <a:off x="4572000" y="1519238"/>
          <a:ext cx="4572000" cy="3439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8E206E4-EE28-4AF6-92EE-2C13DB7F42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79" y="1519238"/>
            <a:ext cx="4502121" cy="3363658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144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Office Theme</vt:lpstr>
      <vt:lpstr>NAP2020 plānotais finansējums veselības jomai</vt:lpstr>
      <vt:lpstr>Kartētais/piešķirtais finansējums veselības jomai</vt:lpstr>
      <vt:lpstr>2014-2020 plānošanas perioda ES fondu projekti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2014-2020 plānošanas perioda ES fondu projekti</dc:title>
  <dc:creator>Karlis Gutmanis</dc:creator>
  <cp:lastModifiedBy>Sigita Snikere</cp:lastModifiedBy>
  <cp:revision>18</cp:revision>
  <dcterms:created xsi:type="dcterms:W3CDTF">2019-03-21T10:58:49Z</dcterms:created>
  <dcterms:modified xsi:type="dcterms:W3CDTF">2019-04-10T08:31:15Z</dcterms:modified>
</cp:coreProperties>
</file>